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28"/>
  </p:notesMasterIdLst>
  <p:sldIdLst>
    <p:sldId id="256" r:id="rId2"/>
    <p:sldId id="259" r:id="rId3"/>
    <p:sldId id="301" r:id="rId4"/>
    <p:sldId id="302" r:id="rId5"/>
    <p:sldId id="306" r:id="rId6"/>
    <p:sldId id="305" r:id="rId7"/>
    <p:sldId id="307" r:id="rId8"/>
    <p:sldId id="308" r:id="rId9"/>
    <p:sldId id="312" r:id="rId10"/>
    <p:sldId id="313" r:id="rId11"/>
    <p:sldId id="316" r:id="rId12"/>
    <p:sldId id="315" r:id="rId13"/>
    <p:sldId id="309" r:id="rId14"/>
    <p:sldId id="268" r:id="rId15"/>
    <p:sldId id="310" r:id="rId16"/>
    <p:sldId id="299" r:id="rId17"/>
    <p:sldId id="311" r:id="rId18"/>
    <p:sldId id="300" r:id="rId19"/>
    <p:sldId id="286" r:id="rId20"/>
    <p:sldId id="284" r:id="rId21"/>
    <p:sldId id="293" r:id="rId22"/>
    <p:sldId id="317" r:id="rId23"/>
    <p:sldId id="263" r:id="rId24"/>
    <p:sldId id="290" r:id="rId25"/>
    <p:sldId id="314" r:id="rId26"/>
    <p:sldId id="29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9DBB8"/>
    <a:srgbClr val="33CC33"/>
    <a:srgbClr val="00FF00"/>
    <a:srgbClr val="3333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1" autoAdjust="0"/>
    <p:restoredTop sz="94386" autoAdjust="0"/>
  </p:normalViewPr>
  <p:slideViewPr>
    <p:cSldViewPr>
      <p:cViewPr>
        <p:scale>
          <a:sx n="70" d="100"/>
          <a:sy n="70" d="100"/>
        </p:scale>
        <p:origin x="-1134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B5A8EC-9926-4689-B58F-572BB7A8E8C5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EC0348-BADF-4382-A5AE-B36259883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9A0AD9-D719-4783-A8D2-7404DEA7B494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E3EE338-018C-41E3-B543-08199D2125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92EDD-70BD-44C2-B5DA-601130FCA3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CD6C2E3C-856D-46BD-9E15-50FF5401FD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49E19-BC79-4049-8224-4181C7AA2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803FE-33FE-436C-A550-AEC80A2B4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0CF8-4F99-44F6-A1C9-0C888F0A6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4659E10D-C19F-4D55-85E6-A0AEA03D48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6376C52-4D30-4756-9A27-6F84DE293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40E74-78E1-4C91-82CC-2DA7FC1E37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743E33D-B4F3-4955-87FD-17C9C41A3B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03D54FA1-0797-42F9-A864-7D7AFA4F74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DE94FC-A5BA-47AD-B730-343B8288B2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303C797-C120-47BF-A829-8C0B84DD41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3E29D5B1-F39D-4AA0-8143-D82E935ED9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878FB6-7592-4F57-B720-A73E8B0474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2714612" y="6215082"/>
            <a:ext cx="3786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         </a:t>
            </a:r>
            <a:r>
              <a:rPr lang="ru-RU" sz="2800" b="1" i="1" dirty="0" smtClean="0">
                <a:solidFill>
                  <a:schemeClr val="bg1"/>
                </a:solidFill>
              </a:rPr>
              <a:t>1883-2020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O5C0420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20" y="285728"/>
            <a:ext cx="8643998" cy="5762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1142984"/>
            <a:ext cx="8715436" cy="378565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«Дорогобужская средняя общеобразовательная школа №2 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имени кавалера ордена Мужества 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В.А. </a:t>
            </a:r>
            <a:r>
              <a:rPr lang="ru-RU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Шашина</a:t>
            </a: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dor-sch2.edusite.ru/images/imag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574867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5" name="Picture 3" descr="F:\ФОТОГРАФИИ\УРОКИ\23 12 2015 открытый урок Цыганкова\HO5C2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2418" y="2714620"/>
            <a:ext cx="5319534" cy="354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dor-sch2.edusite.ru/images/imag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3"/>
            <a:ext cx="5786478" cy="3700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588" name="Picture 4" descr="http://dor-sch2.edusite.ru/images/imag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610566"/>
            <a:ext cx="6125158" cy="3662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http://dor-sch2.edusite.ru/images/imag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786058"/>
            <a:ext cx="5542282" cy="3489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562" name="Picture 2" descr="http://dor-sch2.edusite.ru/images/imag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285728"/>
            <a:ext cx="5185941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F:\ФОТОГРАФИИ\доступная среда  ФОТО\доступная среда\P121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5357850" cy="401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Рисунок 4" descr="HO5C26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7688" y="3071810"/>
            <a:ext cx="4786554" cy="3191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Столовая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C12C21"/>
                </a:solidFill>
              </a:rPr>
              <a:t/>
            </a:r>
            <a:br>
              <a:rPr lang="ru-RU" sz="3200" b="1" smtClean="0">
                <a:solidFill>
                  <a:srgbClr val="C12C21"/>
                </a:solidFill>
              </a:rPr>
            </a:br>
            <a:endParaRPr lang="ru-RU" sz="4000" b="1" smtClean="0">
              <a:solidFill>
                <a:srgbClr val="C12C21"/>
              </a:solidFill>
            </a:endParaRPr>
          </a:p>
        </p:txBody>
      </p:sp>
      <p:pic>
        <p:nvPicPr>
          <p:cNvPr id="12292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71612"/>
            <a:ext cx="6842125" cy="455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85720" y="214290"/>
            <a:ext cx="84248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j-lt"/>
              </a:rPr>
              <a:t>Занятия в библиотеке  приучают ребят самостоятельно пользоваться книгами при подготовке к урокам, факультативным занятиям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282" y="404813"/>
            <a:ext cx="8715436" cy="55467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accent6"/>
                </a:solidFill>
              </a:rPr>
              <a:t> 	</a:t>
            </a:r>
            <a:r>
              <a:rPr lang="ru-RU" sz="2800" b="1" dirty="0" smtClean="0">
                <a:solidFill>
                  <a:srgbClr val="C00000"/>
                </a:solidFill>
              </a:rPr>
              <a:t>Для успешной работы в школе  созданы все необходимые условия: 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-организовано бесплатное горячее  питание в 1-4 классах, а также учащихся 5-11 классов из малоимущих семей;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- работают группы продленного дня;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- функционирует система дополнительного образования;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- обучающиеся обеспечиваются  учебниками;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- постоянно совершенствуется материально-техническая база школы.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214282" y="404813"/>
            <a:ext cx="8572560" cy="61198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С 2003года школа активно участвует в экспериментальной  работе:</a:t>
            </a:r>
          </a:p>
          <a:p>
            <a:pPr eaLnBrk="1" hangingPunct="1"/>
            <a:r>
              <a:rPr lang="ru-RU" sz="2400" b="1" i="1" dirty="0" smtClean="0"/>
              <a:t>2003 г.</a:t>
            </a:r>
            <a:r>
              <a:rPr lang="ru-RU" sz="2400" dirty="0" smtClean="0"/>
              <a:t> – школа участвует в эксперименте по введению единого государственного экзамена</a:t>
            </a:r>
          </a:p>
          <a:p>
            <a:pPr eaLnBrk="1" hangingPunct="1"/>
            <a:r>
              <a:rPr lang="ru-RU" sz="2400" b="1" i="1" dirty="0" smtClean="0"/>
              <a:t>2008 г.</a:t>
            </a:r>
            <a:r>
              <a:rPr lang="ru-RU" sz="2400" dirty="0" smtClean="0"/>
              <a:t> – школе присвоен статус муниципальной экспериментальной площадки по теме «Апробация учебно-методического комплекса Д.Б. </a:t>
            </a:r>
            <a:r>
              <a:rPr lang="ru-RU" sz="2400" dirty="0" err="1" smtClean="0"/>
              <a:t>Эльконина</a:t>
            </a:r>
            <a:r>
              <a:rPr lang="ru-RU" sz="2400" dirty="0" smtClean="0"/>
              <a:t> - В.В. Давыдова в начальной школе»; </a:t>
            </a:r>
          </a:p>
          <a:p>
            <a:pPr eaLnBrk="1" hangingPunct="1"/>
            <a:r>
              <a:rPr lang="ru-RU" sz="2400" b="1" i="1" dirty="0" smtClean="0"/>
              <a:t>2009 г.</a:t>
            </a:r>
            <a:r>
              <a:rPr lang="ru-RU" sz="2400" dirty="0" smtClean="0"/>
              <a:t> – школа является экспериментальной площадкой по проведению мероприятий комплексной программы «Ареал Здоровья»;</a:t>
            </a:r>
          </a:p>
          <a:p>
            <a:r>
              <a:rPr lang="ru-RU" sz="2400" b="1" i="1" dirty="0" smtClean="0"/>
              <a:t>2009 г.</a:t>
            </a:r>
            <a:r>
              <a:rPr lang="ru-RU" sz="2400" dirty="0" smtClean="0"/>
              <a:t> – школа участвует в эксперименте по апробации курса развития детской одаренности «Учусь творчески мыслить»;</a:t>
            </a:r>
          </a:p>
          <a:p>
            <a:pPr eaLnBrk="1" hangingPunct="1"/>
            <a:endParaRPr lang="ru-RU" sz="2400" dirty="0" smtClean="0"/>
          </a:p>
          <a:p>
            <a:pPr eaLnBrk="1" hangingPunct="1">
              <a:buFontTx/>
              <a:buNone/>
            </a:pPr>
            <a:endParaRPr lang="ru-RU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395288" y="404813"/>
            <a:ext cx="7991475" cy="61198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b="1" i="1" dirty="0" smtClean="0">
                <a:latin typeface="+mn-lt"/>
              </a:rPr>
              <a:t>2010 </a:t>
            </a:r>
            <a:r>
              <a:rPr lang="ru-RU" b="1" i="1" dirty="0">
                <a:latin typeface="+mn-lt"/>
              </a:rPr>
              <a:t>г.</a:t>
            </a:r>
            <a:r>
              <a:rPr lang="ru-RU" dirty="0">
                <a:latin typeface="+mn-lt"/>
              </a:rPr>
              <a:t> – школа является экспериментальной площадкой по внедрению ФГОС начального общего образования.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b="1" i="1" dirty="0">
                <a:latin typeface="+mn-lt"/>
              </a:rPr>
              <a:t>2011г.-</a:t>
            </a:r>
            <a:r>
              <a:rPr lang="ru-RU" dirty="0">
                <a:latin typeface="+mn-lt"/>
              </a:rPr>
              <a:t>школа является муниципальной экспериментальной площадкой по теме «Школа правовых знаний как средство формирования социально-правовой компетенции личности»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b="1" i="1" dirty="0">
                <a:latin typeface="+mn-lt"/>
              </a:rPr>
              <a:t>2012г</a:t>
            </a:r>
            <a:r>
              <a:rPr lang="ru-RU" b="1" dirty="0">
                <a:latin typeface="+mn-lt"/>
              </a:rPr>
              <a:t>.-</a:t>
            </a:r>
            <a:r>
              <a:rPr lang="ru-RU" dirty="0">
                <a:latin typeface="+mn-lt"/>
              </a:rPr>
              <a:t>школа является </a:t>
            </a:r>
            <a:r>
              <a:rPr lang="ru-RU" dirty="0" err="1">
                <a:latin typeface="+mn-lt"/>
              </a:rPr>
              <a:t>пилотной</a:t>
            </a:r>
            <a:r>
              <a:rPr lang="ru-RU" dirty="0">
                <a:latin typeface="+mn-lt"/>
              </a:rPr>
              <a:t> площадкой по введению ФГОС основного общего образования</a:t>
            </a:r>
            <a:r>
              <a:rPr lang="ru-RU" dirty="0" smtClean="0">
                <a:latin typeface="+mn-lt"/>
              </a:rPr>
              <a:t>.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b="1" i="1" dirty="0" smtClean="0">
                <a:latin typeface="+mn-lt"/>
              </a:rPr>
              <a:t>2016 г.</a:t>
            </a:r>
            <a:r>
              <a:rPr lang="ru-RU" dirty="0" smtClean="0">
                <a:latin typeface="+mn-lt"/>
              </a:rPr>
              <a:t> – школа является муниципальной инновационной площадкой «Создание системы проектной и учебно-исследовательской деятельности педагогов и обучающихся в процессе реализации ФГОС как фактор повышения качества образования».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ru-RU" dirty="0" smtClean="0">
              <a:latin typeface="+mn-lt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sz="18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357188" y="620713"/>
            <a:ext cx="8786812" cy="5475287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В 2007 году</a:t>
            </a:r>
            <a:r>
              <a:rPr lang="ru-RU" sz="2800" dirty="0" smtClean="0">
                <a:solidFill>
                  <a:srgbClr val="C00000"/>
                </a:solidFill>
              </a:rPr>
              <a:t>  </a:t>
            </a:r>
            <a:r>
              <a:rPr lang="ru-RU" sz="2800" dirty="0" smtClean="0"/>
              <a:t>школа стала победителем конкурса общеобразовательных учреждений, внедряющих инновационные образовательные программы и получила грант один миллион рублей в рамках ПНП «Образование»</a:t>
            </a:r>
            <a:r>
              <a:rPr lang="ru-RU" sz="2800" b="1" i="1" dirty="0" smtClean="0"/>
              <a:t> 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В 2009 году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школа стала дважды победителем конкурса общеобразовательных учреждений, внедряющих инновационные образовательные программы и получила триста тысяч рублей в рамках ПНП «Образование»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F:\ФОТОГРАФИИ\ПДД\HO5C754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3286124"/>
            <a:ext cx="4084638" cy="294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O5C6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71612"/>
            <a:ext cx="4247963" cy="283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Дополнительные услуги, оказываемые школой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57158" y="1484313"/>
            <a:ext cx="8786842" cy="4611687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/>
              <a:t>В школе работают специалисты высокого уровня: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endParaRPr lang="ru-RU" sz="3200" b="1" dirty="0" smtClean="0"/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/>
              <a:t>Из 52 педагогов:</a:t>
            </a:r>
            <a:endParaRPr lang="ru-RU" sz="2400" b="1" i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 smtClean="0"/>
              <a:t> 13 высшей категории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 smtClean="0"/>
              <a:t> 16 первой категории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 smtClean="0"/>
              <a:t> 14 награждены грамотой </a:t>
            </a:r>
            <a:r>
              <a:rPr lang="ru-RU" sz="2400" b="1" dirty="0" err="1" smtClean="0"/>
              <a:t>минобрнауки</a:t>
            </a:r>
            <a:endParaRPr lang="ru-RU" sz="2400" b="1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 smtClean="0"/>
              <a:t> 2 заслуженных учителя РФ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 smtClean="0"/>
              <a:t> 1 почетный работник общего образования РФ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Сегодняшний день школы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Акробатический коллектив «ИКС»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147V2513.JPG"/>
          <p:cNvPicPr>
            <a:picLocks noChangeAspect="1"/>
          </p:cNvPicPr>
          <p:nvPr/>
        </p:nvPicPr>
        <p:blipFill>
          <a:blip r:embed="rId2" cstate="print"/>
          <a:srcRect l="35937" r="21875"/>
          <a:stretch>
            <a:fillRect/>
          </a:stretch>
        </p:blipFill>
        <p:spPr>
          <a:xfrm>
            <a:off x="285719" y="857232"/>
            <a:ext cx="3435745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47V2321.JPG"/>
          <p:cNvPicPr>
            <a:picLocks noChangeAspect="1"/>
          </p:cNvPicPr>
          <p:nvPr/>
        </p:nvPicPr>
        <p:blipFill>
          <a:blip r:embed="rId3" cstate="print"/>
          <a:srcRect l="7031" t="14844" r="8593"/>
          <a:stretch>
            <a:fillRect/>
          </a:stretch>
        </p:blipFill>
        <p:spPr>
          <a:xfrm>
            <a:off x="3786182" y="2214554"/>
            <a:ext cx="4996729" cy="336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508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665911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Юннатский кружок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0213" y="260350"/>
            <a:ext cx="8713787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Детское общественное объединение «</a:t>
            </a:r>
            <a:r>
              <a:rPr kumimoji="0" lang="ru-RU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Дорогобужата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СТЕНДЫ.jpg"/>
          <p:cNvPicPr>
            <a:picLocks noChangeAspect="1"/>
          </p:cNvPicPr>
          <p:nvPr/>
        </p:nvPicPr>
        <p:blipFill>
          <a:blip r:embed="rId2" cstate="print"/>
          <a:srcRect t="23009" r="21017"/>
          <a:stretch>
            <a:fillRect/>
          </a:stretch>
        </p:blipFill>
        <p:spPr>
          <a:xfrm>
            <a:off x="214282" y="1357298"/>
            <a:ext cx="4759286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O5C5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357298"/>
            <a:ext cx="3643340" cy="242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O5C6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857628"/>
            <a:ext cx="3714744" cy="247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282" y="765175"/>
            <a:ext cx="8643998" cy="4114800"/>
          </a:xfrm>
        </p:spPr>
        <p:txBody>
          <a:bodyPr>
            <a:normAutofit/>
          </a:bodyPr>
          <a:lstStyle/>
          <a:p>
            <a:pPr marL="448056" indent="-38404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 творческих объединениях, секциях, кружках и клубах различной направленности как в школе, так и вне её занимается </a:t>
            </a:r>
            <a:r>
              <a:rPr lang="ru-RU" b="1" dirty="0" smtClean="0"/>
              <a:t>96% </a:t>
            </a:r>
            <a:r>
              <a:rPr lang="ru-RU" dirty="0" smtClean="0"/>
              <a:t>обучающихся школы.</a:t>
            </a:r>
          </a:p>
          <a:p>
            <a:pPr marL="448056" indent="-384048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448056" indent="-38404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 школе создана атмосфера творчества, коллектив силён своими традициями.  На высоком эмоциональном творческом уровне проходят традиционные дела школы.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857232"/>
            <a:ext cx="8497888" cy="1143000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Школьный музей стал центром духовно – нравственного и патриотического воспитания школьников</a:t>
            </a:r>
          </a:p>
        </p:txBody>
      </p:sp>
      <p:pic>
        <p:nvPicPr>
          <p:cNvPr id="30724" name="Picture 4" descr="F:\ФОТОГРАФИИ\21 02 2017 ТВАРДОВСКИЙ\HO5C1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4283968" cy="2855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O5C6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236979"/>
            <a:ext cx="4499992" cy="299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0213" y="260350"/>
            <a:ext cx="8713787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Литературно-краеведческая  экспозиция «Земля любви моей»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5539" name="Picture 3" descr="F:\ФОТОГРАФИИ\21 02 2017 ТВАРДОВСКИЙ\DSC_0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143248"/>
            <a:ext cx="4860032" cy="3218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538" name="Picture 2" descr="F:\ФОТОГРАФИИ\КАБИНЕТ №11\8 09 2016 открытие музея\IMG_3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499992" cy="299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571625" y="642938"/>
            <a:ext cx="6572250" cy="550068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i="1" dirty="0">
                <a:solidFill>
                  <a:srgbClr val="C00000"/>
                </a:solidFill>
              </a:rPr>
              <a:t>До встречи </a:t>
            </a:r>
          </a:p>
          <a:p>
            <a:pPr algn="ctr">
              <a:defRPr/>
            </a:pPr>
            <a:r>
              <a:rPr lang="ru-RU" sz="6000" b="1" i="1" dirty="0">
                <a:solidFill>
                  <a:srgbClr val="C00000"/>
                </a:solidFill>
              </a:rPr>
              <a:t>1 сентября!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28596" y="285749"/>
            <a:ext cx="8371020" cy="5640037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dirty="0" smtClean="0"/>
              <a:t>В школе обучаются  </a:t>
            </a:r>
            <a:r>
              <a:rPr lang="ru-RU" sz="3600" b="1" dirty="0" smtClean="0"/>
              <a:t>655</a:t>
            </a:r>
            <a:r>
              <a:rPr lang="ru-RU" sz="3600" dirty="0" smtClean="0"/>
              <a:t> учащихся</a:t>
            </a:r>
          </a:p>
          <a:p>
            <a:pPr eaLnBrk="1" hangingPunct="1">
              <a:buFontTx/>
              <a:buNone/>
            </a:pPr>
            <a:endParaRPr lang="ru-RU" sz="3600" dirty="0" smtClean="0"/>
          </a:p>
          <a:p>
            <a:pPr eaLnBrk="1" hangingPunct="1">
              <a:buFontTx/>
              <a:buNone/>
            </a:pPr>
            <a:r>
              <a:rPr lang="ru-RU" sz="3600" b="1" dirty="0" smtClean="0"/>
              <a:t>Из них:</a:t>
            </a:r>
          </a:p>
          <a:p>
            <a:pPr eaLnBrk="1" hangingPunct="1"/>
            <a:r>
              <a:rPr lang="ru-RU" sz="3600" dirty="0" smtClean="0"/>
              <a:t>на первой ступени обучения  </a:t>
            </a:r>
            <a:r>
              <a:rPr lang="ru-RU" sz="3600" b="1" dirty="0" smtClean="0"/>
              <a:t>– 295</a:t>
            </a:r>
          </a:p>
          <a:p>
            <a:pPr eaLnBrk="1" hangingPunct="1"/>
            <a:r>
              <a:rPr lang="ru-RU" sz="3600" dirty="0" smtClean="0"/>
              <a:t>на второй ступени обучения </a:t>
            </a:r>
            <a:r>
              <a:rPr lang="ru-RU" sz="3600" b="1" dirty="0" smtClean="0"/>
              <a:t>– 297</a:t>
            </a:r>
          </a:p>
          <a:p>
            <a:pPr eaLnBrk="1" hangingPunct="1"/>
            <a:r>
              <a:rPr lang="ru-RU" sz="3600" dirty="0" smtClean="0"/>
              <a:t>на третьей ступени обучения </a:t>
            </a:r>
            <a:r>
              <a:rPr lang="ru-RU" sz="3600" b="1" dirty="0" smtClean="0"/>
              <a:t>- 63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635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5184775" cy="345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4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492743"/>
            <a:ext cx="3286148" cy="219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 descr="IMG_46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43570" y="4143380"/>
            <a:ext cx="3302124" cy="2201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Кабинет психологической разгрузки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6" descr="IMG_46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313982" cy="2876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5" descr="http://dor-sch2.edusite.ru/images/imag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4267200" cy="291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3" name="Picture 7" descr="http://dor-sch2.edusite.ru/images/imag0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143380"/>
            <a:ext cx="4267200" cy="240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Тренажерный зал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181101_130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5" y="1000108"/>
            <a:ext cx="3810025" cy="2857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Спортивный зал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147V2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00108"/>
            <a:ext cx="4714876" cy="314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D:\Фотографии школы\фото 2016\ф-ра 2016\HO5C8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500438"/>
            <a:ext cx="3851918" cy="2780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Актовый зал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IMG_20181101_130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000108"/>
            <a:ext cx="6858048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7" descr="IMGP135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48" y="3214686"/>
            <a:ext cx="4605337" cy="306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Picture 5" descr="http://dor-sch2.edusite.ru/images/imag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45052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Учебные кабинеты, оснащенные</a:t>
            </a:r>
          </a:p>
          <a:p>
            <a:pPr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овременным оборудованием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dor-sch2.edusite.ru/images/imag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6324942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4" name="Picture 2" descr="http://dor-sch2.edusite.ru/images/imag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71744"/>
            <a:ext cx="5626454" cy="3680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3328</TotalTime>
  <Words>420</Words>
  <Application>Microsoft Office PowerPoint</Application>
  <PresentationFormat>Экран (4:3)</PresentationFormat>
  <Paragraphs>58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Школьный музей стал центром духовно – нравственного и патриотического воспитания школьников</vt:lpstr>
      <vt:lpstr>Литературно-краеведческая  экспозиция «Земля любви моей»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Пользователь</cp:lastModifiedBy>
  <cp:revision>195</cp:revision>
  <dcterms:created xsi:type="dcterms:W3CDTF">1601-01-01T00:00:00Z</dcterms:created>
  <dcterms:modified xsi:type="dcterms:W3CDTF">2020-03-17T08:04:51Z</dcterms:modified>
</cp:coreProperties>
</file>